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Plan to Market: a six-week commercialization cohort, five founders, live. $10,000 a seat. Presenting to the UT incubator studio.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Deliver this one slowly. It is the strongest thing in the deck.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$10,000 a seat. $500 refundable deposit holds it, balance within 30 days.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the URL. Reserve a seat there with the $500 refundable deposit.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The audience is founders who have built something real. The gap is commercial, not technical.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any answer is fuzzy, that is the gap this program closes.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90 minutes a week live, plus two to three hours of work between sessions.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Five gates, then assembly. Every week ends with a concrete deliverable.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Six artifacts. Each one is a thing the board or the raise already needed.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container shape is the one VC firms expect. The gates build the substance.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plainly that a bad fit gets turned away. It is the most credible thing on this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Galen is a credential and a constraint-mastery story, never an offer of regulatory consulting.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olumes/Casima/claudeCode/make_money/cohort_plan_to_market/05-decks/brg-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411480"/>
            <a:ext cx="567842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874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7FD1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TO MARKET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640080" y="2286000"/>
            <a:ext cx="85953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5000" b="1" dirty="0">
                <a:solidFill>
                  <a:srgbClr val="F5F0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Most investors give you one meeting.</a:t>
            </a:r>
            <a:endParaRPr lang="en-US" sz="5000" dirty="0"/>
          </a:p>
        </p:txBody>
      </p:sp>
      <p:sp>
        <p:nvSpPr>
          <p:cNvPr id="5" name="Text 2"/>
          <p:cNvSpPr/>
          <p:nvPr/>
        </p:nvSpPr>
        <p:spPr>
          <a:xfrm>
            <a:off x="640080" y="4160520"/>
            <a:ext cx="8595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7CE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six-week commercialization cohort. Five founders, live, with Dave Saunders.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640080" y="4892040"/>
            <a:ext cx="3977640" cy="566928"/>
          </a:xfrm>
          <a:prstGeom prst="roundRect">
            <a:avLst>
              <a:gd name="adj" fmla="val 12903"/>
            </a:avLst>
          </a:prstGeom>
          <a:solidFill>
            <a:srgbClr val="0D7377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4892040"/>
            <a:ext cx="3977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$10,000  ·  Five seats  ·  Six weeks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40080" y="6382512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8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baserealitygroup.com/plan-to-market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2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7FD1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GUARANTEE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1920240"/>
            <a:ext cx="104241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3100" b="1" dirty="0">
                <a:solidFill>
                  <a:srgbClr val="F5F0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Finish the six weeks, do the work, and if you do not leave with a board-ready commercialization plan, I keep working with you until you do.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40080" y="4343400"/>
            <a:ext cx="8778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AEB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promise I make on every engagement, and one condition, same as all my work: you show up and do the work.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640080" y="6382512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8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baserealitygroup.com/plan-to-market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SEAT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76656"/>
            <a:ext cx="109087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Price and terms.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5120640" cy="1965960"/>
          </a:xfrm>
          <a:prstGeom prst="roundRect">
            <a:avLst>
              <a:gd name="adj" fmla="val 4651"/>
            </a:avLst>
          </a:prstGeom>
          <a:solidFill>
            <a:srgbClr val="F5F0EB"/>
          </a:solidFill>
          <a:ln/>
        </p:spPr>
      </p:sp>
      <p:sp>
        <p:nvSpPr>
          <p:cNvPr id="5" name="Text 3"/>
          <p:cNvSpPr/>
          <p:nvPr/>
        </p:nvSpPr>
        <p:spPr>
          <a:xfrm>
            <a:off x="1051560" y="1874520"/>
            <a:ext cx="4297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$10,000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1051560" y="2816352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seat, five seats total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263640" y="1645920"/>
            <a:ext cx="5285232" cy="1965960"/>
          </a:xfrm>
          <a:prstGeom prst="roundRect">
            <a:avLst>
              <a:gd name="adj" fmla="val 4651"/>
            </a:avLst>
          </a:prstGeom>
          <a:solidFill>
            <a:srgbClr val="1B2B4B"/>
          </a:solidFill>
          <a:ln/>
        </p:spPr>
      </p:sp>
      <p:sp>
        <p:nvSpPr>
          <p:cNvPr id="8" name="Text 6"/>
          <p:cNvSpPr/>
          <p:nvPr/>
        </p:nvSpPr>
        <p:spPr>
          <a:xfrm>
            <a:off x="6675120" y="1874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5F0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$500 holds a seat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6675120" y="2395728"/>
            <a:ext cx="4480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350" dirty="0">
                <a:solidFill>
                  <a:srgbClr val="AEB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refundable, and it applies to the $10,000. From there you have 30 days to pay the balance or arrange payment.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640080" y="3913632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500" b="1" dirty="0">
                <a:solidFill>
                  <a:srgbClr val="1B2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costs to build this privately.  </a:t>
            </a:r>
            <a:pPr indent="0" marL="0">
              <a:lnSpc>
                <a:spcPct val="128000"/>
              </a:lnSpc>
              <a:buNone/>
            </a:pPr>
            <a:r>
              <a:rPr lang="en-US" sz="15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Retaining me to build the same plan inside your company is a Fractional CPO engagement at $10,000 to $25,000 a month, six-month minimum. Plan to Market runs the same commercial process for five founders at once.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507492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cohort starts when three seats fill and closes at five.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0080" y="6382512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baserealitygroup.com/plan-to-market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B2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olumes/Casima/claudeCode/make_money/cohort_plan_to_market/05-decks/brg-logo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411480"/>
            <a:ext cx="567842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965960"/>
            <a:ext cx="10424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4300" b="1" dirty="0">
                <a:solidFill>
                  <a:srgbClr val="F5F0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Five seats. Then enrollment closes.</a:t>
            </a:r>
            <a:endParaRPr lang="en-US" sz="4300" dirty="0"/>
          </a:p>
        </p:txBody>
      </p:sp>
      <p:sp>
        <p:nvSpPr>
          <p:cNvPr id="4" name="Text 1"/>
          <p:cNvSpPr/>
          <p:nvPr/>
        </p:nvSpPr>
        <p:spPr>
          <a:xfrm>
            <a:off x="640080" y="3383280"/>
            <a:ext cx="9326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700" dirty="0">
                <a:solidFill>
                  <a:srgbClr val="C7CE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me where your product is and what you are raising. If it is not a fit, I will say so.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640080" y="4160520"/>
            <a:ext cx="6766560" cy="713232"/>
          </a:xfrm>
          <a:prstGeom prst="roundRect">
            <a:avLst>
              <a:gd name="adj" fmla="val 11538"/>
            </a:avLst>
          </a:prstGeom>
          <a:solidFill>
            <a:srgbClr val="0D7377"/>
          </a:solidFill>
          <a:ln/>
        </p:spPr>
      </p:sp>
      <p:sp>
        <p:nvSpPr>
          <p:cNvPr id="6" name="Text 3"/>
          <p:cNvSpPr/>
          <p:nvPr/>
        </p:nvSpPr>
        <p:spPr>
          <a:xfrm>
            <a:off x="640080" y="4160520"/>
            <a:ext cx="6766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baserealitygroup.com/plan-to-market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640080" y="516636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894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Dave Saunders  ·  dave@baserealitygroup.com  ·  Base Reality Group LLC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76656"/>
            <a:ext cx="109087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product was the easy part.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640080" y="1828800"/>
            <a:ext cx="5943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built it. You can demo it. Maybe you have already shipped unit one.
</a:t>
            </a:r>
            <a:endParaRPr lang="en-US" sz="17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an investor asks how it actually gets to market, and the room goes quiet.
</a:t>
            </a:r>
            <a:endParaRPr lang="en-US" sz="1700" dirty="0"/>
          </a:p>
          <a:p>
            <a:pPr indent="0" marL="0">
              <a:lnSpc>
                <a:spcPct val="128000"/>
              </a:lnSpc>
              <a:buNone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science usually works. What is missing is the commercial plan, and that is a buildable thing.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7223760" y="1783080"/>
            <a:ext cx="4325112" cy="3200400"/>
          </a:xfrm>
          <a:prstGeom prst="roundRect">
            <a:avLst>
              <a:gd name="adj" fmla="val 2857"/>
            </a:avLst>
          </a:prstGeom>
          <a:solidFill>
            <a:srgbClr val="F5F0EB"/>
          </a:solidFill>
          <a:ln/>
        </p:spPr>
      </p:sp>
      <p:sp>
        <p:nvSpPr>
          <p:cNvPr id="6" name="Text 4"/>
          <p:cNvSpPr/>
          <p:nvPr/>
        </p:nvSpPr>
        <p:spPr>
          <a:xfrm>
            <a:off x="7635240" y="2194560"/>
            <a:ext cx="35021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Nobody funds a demo.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7635240" y="3657600"/>
            <a:ext cx="350215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fund a plan that shows the demo becoming a business.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40080" y="6382512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baserealitygroup.com/plan-to-market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DIAGNOSIS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76656"/>
            <a:ext cx="109087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Five questions your board will ask.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856232"/>
            <a:ext cx="384048" cy="384048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8562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61872" y="1783080"/>
            <a:ext cx="6903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buys first, and who signs that check?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640080" y="2633472"/>
            <a:ext cx="384048" cy="384048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261872" y="2560320"/>
            <a:ext cx="6903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has to be true before you can sell unit one, and what happens if that slips six months?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640080" y="3410712"/>
            <a:ext cx="384048" cy="384048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34107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261872" y="3337560"/>
            <a:ext cx="6903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unit one actually get sold, and what does that cost?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640080" y="4187952"/>
            <a:ext cx="384048" cy="384048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41879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261872" y="4114800"/>
            <a:ext cx="6903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evidence says this is a business and not a science project?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640080" y="4965192"/>
            <a:ext cx="384048" cy="384048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9651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261872" y="4892040"/>
            <a:ext cx="6903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is the 24-month commercialization plan, on one page?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8549640" y="1783080"/>
            <a:ext cx="2999232" cy="3639312"/>
          </a:xfrm>
          <a:prstGeom prst="roundRect">
            <a:avLst>
              <a:gd name="adj" fmla="val 3049"/>
            </a:avLst>
          </a:prstGeom>
          <a:solidFill>
            <a:srgbClr val="1B2B4B"/>
          </a:solidFill>
          <a:ln/>
        </p:spPr>
      </p:sp>
      <p:sp>
        <p:nvSpPr>
          <p:cNvPr id="20" name="Text 18"/>
          <p:cNvSpPr/>
          <p:nvPr/>
        </p:nvSpPr>
        <p:spPr>
          <a:xfrm>
            <a:off x="8851392" y="2148840"/>
            <a:ext cx="239572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4000"/>
              </a:lnSpc>
              <a:buNone/>
            </a:pPr>
            <a:r>
              <a:rPr lang="en-US" sz="1400" dirty="0">
                <a:solidFill>
                  <a:srgbClr val="F5F0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founders answer the first two with confidence and go quiet by the fourth.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851392" y="3703320"/>
            <a:ext cx="239572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4000"/>
              </a:lnSpc>
              <a:buNone/>
            </a:pPr>
            <a:r>
              <a:rPr lang="en-US" sz="1400" i="1" dirty="0">
                <a:solidFill>
                  <a:srgbClr val="7FD1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silence is expensive in a boardroom. It is cheap here.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40080" y="6382512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baserealitygroup.com/plan-to-market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RUNS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76656"/>
            <a:ext cx="109087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gate per week. A deliverable every week.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2418588" cy="1691640"/>
          </a:xfrm>
          <a:prstGeom prst="roundRect">
            <a:avLst>
              <a:gd name="adj" fmla="val 5405"/>
            </a:avLst>
          </a:prstGeom>
          <a:solidFill>
            <a:srgbClr val="F5F0E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920240"/>
            <a:ext cx="241858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822960" y="2788920"/>
            <a:ext cx="20528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live sessions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470148" y="1783080"/>
            <a:ext cx="2418588" cy="1691640"/>
          </a:xfrm>
          <a:prstGeom prst="roundRect">
            <a:avLst>
              <a:gd name="adj" fmla="val 5405"/>
            </a:avLst>
          </a:prstGeom>
          <a:solidFill>
            <a:srgbClr val="F5F0EB"/>
          </a:solidFill>
          <a:ln/>
        </p:spPr>
      </p:sp>
      <p:sp>
        <p:nvSpPr>
          <p:cNvPr id="8" name="Text 6"/>
          <p:cNvSpPr/>
          <p:nvPr/>
        </p:nvSpPr>
        <p:spPr>
          <a:xfrm>
            <a:off x="3470148" y="1920240"/>
            <a:ext cx="241858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90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3653028" y="2788920"/>
            <a:ext cx="20528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minutes each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300216" y="1783080"/>
            <a:ext cx="2418588" cy="1691640"/>
          </a:xfrm>
          <a:prstGeom prst="roundRect">
            <a:avLst>
              <a:gd name="adj" fmla="val 5405"/>
            </a:avLst>
          </a:prstGeom>
          <a:solidFill>
            <a:srgbClr val="F5F0EB"/>
          </a:solidFill>
          <a:ln/>
        </p:spPr>
      </p:sp>
      <p:sp>
        <p:nvSpPr>
          <p:cNvPr id="11" name="Text 9"/>
          <p:cNvSpPr/>
          <p:nvPr/>
        </p:nvSpPr>
        <p:spPr>
          <a:xfrm>
            <a:off x="6300216" y="1920240"/>
            <a:ext cx="241858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483096" y="2788920"/>
            <a:ext cx="20528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founders, maximum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9130284" y="1783080"/>
            <a:ext cx="2418588" cy="1691640"/>
          </a:xfrm>
          <a:prstGeom prst="roundRect">
            <a:avLst>
              <a:gd name="adj" fmla="val 5405"/>
            </a:avLst>
          </a:prstGeom>
          <a:solidFill>
            <a:srgbClr val="F5F0EB"/>
          </a:solidFill>
          <a:ln/>
        </p:spPr>
      </p:sp>
      <p:sp>
        <p:nvSpPr>
          <p:cNvPr id="14" name="Text 12"/>
          <p:cNvSpPr/>
          <p:nvPr/>
        </p:nvSpPr>
        <p:spPr>
          <a:xfrm>
            <a:off x="9130284" y="1920240"/>
            <a:ext cx="241858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600" dirty="0"/>
          </a:p>
        </p:txBody>
      </p:sp>
      <p:sp>
        <p:nvSpPr>
          <p:cNvPr id="15" name="Text 13"/>
          <p:cNvSpPr/>
          <p:nvPr/>
        </p:nvSpPr>
        <p:spPr>
          <a:xfrm>
            <a:off x="9313164" y="2788920"/>
            <a:ext cx="20528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you present in week six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3886200"/>
            <a:ext cx="1090879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here is homework on top of the job. </a:t>
            </a:r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deliverable is something your board and your raise already require. You build it, I tear it apart weekly, and you rebuild it until it survives. All sessions are recorded and they are yours to keep.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0080" y="6382512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baserealitygroup.com/plan-to-market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76656"/>
            <a:ext cx="109087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six weeks.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3392424" cy="1874520"/>
          </a:xfrm>
          <a:prstGeom prst="roundRect">
            <a:avLst>
              <a:gd name="adj" fmla="val 4390"/>
            </a:avLst>
          </a:prstGeom>
          <a:solidFill>
            <a:srgbClr val="F5F0EB"/>
          </a:solidFill>
          <a:ln/>
        </p:spPr>
      </p:sp>
      <p:sp>
        <p:nvSpPr>
          <p:cNvPr id="5" name="Shape 3"/>
          <p:cNvSpPr/>
          <p:nvPr/>
        </p:nvSpPr>
        <p:spPr>
          <a:xfrm>
            <a:off x="932688" y="1920240"/>
            <a:ext cx="384048" cy="384048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6" name="Text 4"/>
          <p:cNvSpPr/>
          <p:nvPr/>
        </p:nvSpPr>
        <p:spPr>
          <a:xfrm>
            <a:off x="932688" y="19202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32688" y="2395728"/>
            <a:ext cx="28072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Positioning and Your Wedge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32688" y="2852928"/>
            <a:ext cx="2807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buys first, who signs the check, and the narrowest market where you are the obvious choice.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398264" y="1645920"/>
            <a:ext cx="3392424" cy="1874520"/>
          </a:xfrm>
          <a:prstGeom prst="roundRect">
            <a:avLst>
              <a:gd name="adj" fmla="val 4390"/>
            </a:avLst>
          </a:prstGeom>
          <a:solidFill>
            <a:srgbClr val="F5F0EB"/>
          </a:solidFill>
          <a:ln/>
        </p:spPr>
      </p:sp>
      <p:sp>
        <p:nvSpPr>
          <p:cNvPr id="10" name="Shape 8"/>
          <p:cNvSpPr/>
          <p:nvPr/>
        </p:nvSpPr>
        <p:spPr>
          <a:xfrm>
            <a:off x="4690872" y="1920240"/>
            <a:ext cx="384048" cy="384048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11" name="Text 9"/>
          <p:cNvSpPr/>
          <p:nvPr/>
        </p:nvSpPr>
        <p:spPr>
          <a:xfrm>
            <a:off x="4690872" y="19202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690872" y="2395728"/>
            <a:ext cx="28072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Commercial Clock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690872" y="2852928"/>
            <a:ext cx="2807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constraint between you and revenue, mapped to timeline and cash.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156448" y="1645920"/>
            <a:ext cx="3392424" cy="1874520"/>
          </a:xfrm>
          <a:prstGeom prst="roundRect">
            <a:avLst>
              <a:gd name="adj" fmla="val 4390"/>
            </a:avLst>
          </a:prstGeom>
          <a:solidFill>
            <a:srgbClr val="F5F0EB"/>
          </a:solidFill>
          <a:ln/>
        </p:spPr>
      </p:sp>
      <p:sp>
        <p:nvSpPr>
          <p:cNvPr id="15" name="Shape 13"/>
          <p:cNvSpPr/>
          <p:nvPr/>
        </p:nvSpPr>
        <p:spPr>
          <a:xfrm>
            <a:off x="8449056" y="1920240"/>
            <a:ext cx="384048" cy="384048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16" name="Text 14"/>
          <p:cNvSpPr/>
          <p:nvPr/>
        </p:nvSpPr>
        <p:spPr>
          <a:xfrm>
            <a:off x="8449056" y="19202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449056" y="2395728"/>
            <a:ext cx="28072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Go-to-Market Model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449056" y="2852928"/>
            <a:ext cx="2807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Direct, channel, or strategic-led, priced against procurement reality.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40080" y="3840480"/>
            <a:ext cx="3392424" cy="1874520"/>
          </a:xfrm>
          <a:prstGeom prst="roundRect">
            <a:avLst>
              <a:gd name="adj" fmla="val 4390"/>
            </a:avLst>
          </a:prstGeom>
          <a:solidFill>
            <a:srgbClr val="F5F0EB"/>
          </a:solidFill>
          <a:ln/>
        </p:spPr>
      </p:sp>
      <p:sp>
        <p:nvSpPr>
          <p:cNvPr id="20" name="Shape 18"/>
          <p:cNvSpPr/>
          <p:nvPr/>
        </p:nvSpPr>
        <p:spPr>
          <a:xfrm>
            <a:off x="932688" y="4114800"/>
            <a:ext cx="384048" cy="384048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21" name="Text 19"/>
          <p:cNvSpPr/>
          <p:nvPr/>
        </p:nvSpPr>
        <p:spPr>
          <a:xfrm>
            <a:off x="932688" y="41148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932688" y="4590288"/>
            <a:ext cx="28072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Traction Narrative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32688" y="5047488"/>
            <a:ext cx="2807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milestones translated into evidence investors fund.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4398264" y="3840480"/>
            <a:ext cx="3392424" cy="1874520"/>
          </a:xfrm>
          <a:prstGeom prst="roundRect">
            <a:avLst>
              <a:gd name="adj" fmla="val 4390"/>
            </a:avLst>
          </a:prstGeom>
          <a:solidFill>
            <a:srgbClr val="F5F0EB"/>
          </a:solidFill>
          <a:ln/>
        </p:spPr>
      </p:sp>
      <p:sp>
        <p:nvSpPr>
          <p:cNvPr id="25" name="Shape 23"/>
          <p:cNvSpPr/>
          <p:nvPr/>
        </p:nvSpPr>
        <p:spPr>
          <a:xfrm>
            <a:off x="4690872" y="4114800"/>
            <a:ext cx="384048" cy="384048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26" name="Text 24"/>
          <p:cNvSpPr/>
          <p:nvPr/>
        </p:nvSpPr>
        <p:spPr>
          <a:xfrm>
            <a:off x="4690872" y="41148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690872" y="4590288"/>
            <a:ext cx="28072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Plan-to-Market Roadmap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4690872" y="5047488"/>
            <a:ext cx="2807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Gates one to four assembled into one sequenced, budgeted plan, plus the pitch skeleton.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8156448" y="3840480"/>
            <a:ext cx="3392424" cy="1874520"/>
          </a:xfrm>
          <a:prstGeom prst="roundRect">
            <a:avLst>
              <a:gd name="adj" fmla="val 4390"/>
            </a:avLst>
          </a:prstGeom>
          <a:solidFill>
            <a:srgbClr val="1B2B4B"/>
          </a:solidFill>
          <a:ln/>
        </p:spPr>
      </p:sp>
      <p:sp>
        <p:nvSpPr>
          <p:cNvPr id="30" name="Shape 28"/>
          <p:cNvSpPr/>
          <p:nvPr/>
        </p:nvSpPr>
        <p:spPr>
          <a:xfrm>
            <a:off x="8449056" y="4114800"/>
            <a:ext cx="384048" cy="384048"/>
          </a:xfrm>
          <a:prstGeom prst="ellipse">
            <a:avLst/>
          </a:prstGeom>
          <a:solidFill>
            <a:srgbClr val="7FD1D4"/>
          </a:solidFill>
          <a:ln/>
        </p:spPr>
      </p:sp>
      <p:sp>
        <p:nvSpPr>
          <p:cNvPr id="31" name="Text 29"/>
          <p:cNvSpPr/>
          <p:nvPr/>
        </p:nvSpPr>
        <p:spPr>
          <a:xfrm>
            <a:off x="8449056" y="41148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2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8449056" y="4590288"/>
            <a:ext cx="28072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F0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Board-Ready, Pitch-Ready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8449056" y="5047488"/>
            <a:ext cx="2807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AEB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present. The room attacks both the way a board and a lead investor will.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640080" y="6382512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baserealitygroup.com/plan-to-market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DELIVERABLES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76656"/>
            <a:ext cx="109087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 walk out with.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682496"/>
            <a:ext cx="274320" cy="274320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68249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60704" y="162763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Positioning statement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1060704" y="1993392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it is for, the wedge sized bottom-up, and the competitive read.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277356" y="1682496"/>
            <a:ext cx="274320" cy="274320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9" name="Text 7"/>
          <p:cNvSpPr/>
          <p:nvPr/>
        </p:nvSpPr>
        <p:spPr>
          <a:xfrm>
            <a:off x="6277356" y="168249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697980" y="162763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Constraint map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6697980" y="1993392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constraint to revenue with the cash need at each milestone.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40080" y="2889504"/>
            <a:ext cx="274320" cy="274320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288950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60704" y="283464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GTM model and unit economics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1060704" y="3200400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to acquire one account, time to close, revenue per account.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277356" y="2889504"/>
            <a:ext cx="274320" cy="274320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17" name="Text 15"/>
          <p:cNvSpPr/>
          <p:nvPr/>
        </p:nvSpPr>
        <p:spPr>
          <a:xfrm>
            <a:off x="6277356" y="288950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697980" y="283464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Traction narrative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6697980" y="3200400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milestone map for your raise, with proof attached to every claim.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40080" y="4096512"/>
            <a:ext cx="274320" cy="274320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40965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060704" y="4041648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Board-page roadmap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1060704" y="4407408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sequenced, budgeted 12-to-24-month plan, team included.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277356" y="4096512"/>
            <a:ext cx="274320" cy="274320"/>
          </a:xfrm>
          <a:prstGeom prst="ellipse">
            <a:avLst/>
          </a:prstGeom>
          <a:solidFill>
            <a:srgbClr val="0D7377"/>
          </a:solidFill>
          <a:ln/>
        </p:spPr>
      </p:sp>
      <p:sp>
        <p:nvSpPr>
          <p:cNvPr id="25" name="Text 23"/>
          <p:cNvSpPr/>
          <p:nvPr/>
        </p:nvSpPr>
        <p:spPr>
          <a:xfrm>
            <a:off x="6277356" y="40965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697980" y="4041648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Investor pitch skeleton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6697980" y="4407408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Populated from everything above, pressure-tested in week six.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640080" y="6382512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baserealitygroup.com/plan-to-market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MAPS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76656"/>
            <a:ext cx="109087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builds the pitch investors expect.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640080" y="1627632"/>
            <a:ext cx="10881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deliverables are designed to populate the standard investor pitch structure. Every section has a home, because the weeks were built to feed it.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395728"/>
            <a:ext cx="5257800" cy="457200"/>
          </a:xfrm>
          <a:prstGeom prst="roundRect">
            <a:avLst>
              <a:gd name="adj" fmla="val 12000"/>
            </a:avLst>
          </a:prstGeom>
          <a:solidFill>
            <a:srgbClr val="F5F0EB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395728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931920" y="239572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63640" y="2395728"/>
            <a:ext cx="5257800" cy="457200"/>
          </a:xfrm>
          <a:prstGeom prst="roundRect">
            <a:avLst>
              <a:gd name="adj" fmla="val 12000"/>
            </a:avLst>
          </a:prstGeom>
          <a:solidFill>
            <a:srgbClr val="FAF7F4"/>
          </a:solidFill>
          <a:ln/>
        </p:spPr>
      </p:sp>
      <p:sp>
        <p:nvSpPr>
          <p:cNvPr id="9" name="Text 7"/>
          <p:cNvSpPr/>
          <p:nvPr/>
        </p:nvSpPr>
        <p:spPr>
          <a:xfrm>
            <a:off x="6537960" y="2395728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555480" y="239572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5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" y="2962656"/>
            <a:ext cx="5257800" cy="457200"/>
          </a:xfrm>
          <a:prstGeom prst="roundRect">
            <a:avLst>
              <a:gd name="adj" fmla="val 12000"/>
            </a:avLst>
          </a:prstGeom>
          <a:solidFill>
            <a:srgbClr val="F5F0EB"/>
          </a:solidFill>
          <a:ln/>
        </p:spPr>
      </p:sp>
      <p:sp>
        <p:nvSpPr>
          <p:cNvPr id="12" name="Text 10"/>
          <p:cNvSpPr/>
          <p:nvPr/>
        </p:nvSpPr>
        <p:spPr>
          <a:xfrm>
            <a:off x="914400" y="2962656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Opportunity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931920" y="296265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1 + 3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263640" y="2962656"/>
            <a:ext cx="5257800" cy="457200"/>
          </a:xfrm>
          <a:prstGeom prst="roundRect">
            <a:avLst>
              <a:gd name="adj" fmla="val 12000"/>
            </a:avLst>
          </a:prstGeom>
          <a:solidFill>
            <a:srgbClr val="FAF7F4"/>
          </a:solidFill>
          <a:ln/>
        </p:spPr>
      </p:sp>
      <p:sp>
        <p:nvSpPr>
          <p:cNvPr id="15" name="Text 13"/>
          <p:cNvSpPr/>
          <p:nvPr/>
        </p:nvSpPr>
        <p:spPr>
          <a:xfrm>
            <a:off x="6537960" y="2962656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555480" y="296265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40080" y="3529584"/>
            <a:ext cx="5257800" cy="457200"/>
          </a:xfrm>
          <a:prstGeom prst="roundRect">
            <a:avLst>
              <a:gd name="adj" fmla="val 12000"/>
            </a:avLst>
          </a:prstGeom>
          <a:solidFill>
            <a:srgbClr val="F5F0EB"/>
          </a:solidFill>
          <a:ln/>
        </p:spPr>
      </p:sp>
      <p:sp>
        <p:nvSpPr>
          <p:cNvPr id="18" name="Text 16"/>
          <p:cNvSpPr/>
          <p:nvPr/>
        </p:nvSpPr>
        <p:spPr>
          <a:xfrm>
            <a:off x="914400" y="3529584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Competition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931920" y="3529584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263640" y="3529584"/>
            <a:ext cx="5257800" cy="457200"/>
          </a:xfrm>
          <a:prstGeom prst="roundRect">
            <a:avLst>
              <a:gd name="adj" fmla="val 12000"/>
            </a:avLst>
          </a:prstGeom>
          <a:solidFill>
            <a:srgbClr val="FAF7F4"/>
          </a:solidFill>
          <a:ln/>
        </p:spPr>
      </p:sp>
      <p:sp>
        <p:nvSpPr>
          <p:cNvPr id="21" name="Text 19"/>
          <p:cNvSpPr/>
          <p:nvPr/>
        </p:nvSpPr>
        <p:spPr>
          <a:xfrm>
            <a:off x="6537960" y="3529584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Model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555480" y="3529584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40080" y="4096512"/>
            <a:ext cx="5257800" cy="457200"/>
          </a:xfrm>
          <a:prstGeom prst="roundRect">
            <a:avLst>
              <a:gd name="adj" fmla="val 12000"/>
            </a:avLst>
          </a:prstGeom>
          <a:solidFill>
            <a:srgbClr val="F5F0EB"/>
          </a:solidFill>
          <a:ln/>
        </p:spPr>
      </p:sp>
      <p:sp>
        <p:nvSpPr>
          <p:cNvPr id="24" name="Text 22"/>
          <p:cNvSpPr/>
          <p:nvPr/>
        </p:nvSpPr>
        <p:spPr>
          <a:xfrm>
            <a:off x="914400" y="4096512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Ask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3931920" y="4096512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2 + 4 + 5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263640" y="4096512"/>
            <a:ext cx="5257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 pressure-tests the plan and the pitch together.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640080" y="6382512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baserealitygroup.com/plan-to-market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76656"/>
            <a:ext cx="109087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this is for.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5486400" cy="3200400"/>
          </a:xfrm>
          <a:prstGeom prst="roundRect">
            <a:avLst>
              <a:gd name="adj" fmla="val 2857"/>
            </a:avLst>
          </a:prstGeom>
          <a:solidFill>
            <a:srgbClr val="F5F0EB"/>
          </a:solidFill>
          <a:ln/>
        </p:spPr>
      </p:sp>
      <p:sp>
        <p:nvSpPr>
          <p:cNvPr id="5" name="Text 3"/>
          <p:cNvSpPr/>
          <p:nvPr/>
        </p:nvSpPr>
        <p:spPr>
          <a:xfrm>
            <a:off x="1024128" y="1938528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fit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1024128" y="2395728"/>
            <a:ext cx="47548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built or nearly built product, pre- or early-commercial</a:t>
            </a:r>
            <a:endParaRPr lang="en-US" sz="14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Typically raising within the next 12 months</a:t>
            </a:r>
            <a:endParaRPr lang="en-US" sz="14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sector; hard-tech and regulated products welcome</a:t>
            </a:r>
            <a:endParaRPr lang="en-US" sz="14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Willing to do the work and defend it in the room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46520" y="1691640"/>
            <a:ext cx="5102352" cy="3200400"/>
          </a:xfrm>
          <a:prstGeom prst="roundRect">
            <a:avLst>
              <a:gd name="adj" fmla="val 2857"/>
            </a:avLst>
          </a:prstGeom>
          <a:solidFill>
            <a:srgbClr val="F4F5F7"/>
          </a:solidFill>
          <a:ln/>
        </p:spPr>
      </p:sp>
      <p:sp>
        <p:nvSpPr>
          <p:cNvPr id="8" name="Text 6"/>
          <p:cNvSpPr/>
          <p:nvPr/>
        </p:nvSpPr>
        <p:spPr>
          <a:xfrm>
            <a:off x="6830568" y="1938528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5A64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a fit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6830568" y="2395728"/>
            <a:ext cx="43891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445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Idea-stage companies with nothing built</a:t>
            </a:r>
            <a:endParaRPr lang="en-US" sz="14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445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Founders who want the plan handed to them</a:t>
            </a:r>
            <a:endParaRPr lang="en-US" sz="14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445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Anyone looking for regulatory pathway consulting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0080" y="513892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it is not a fit, I will say so on the call.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0080" y="6382512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baserealitygroup.com/plan-to-market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087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20" kern="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OPERATOR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76656"/>
            <a:ext cx="109087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runs it.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Dave Saunders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40080" y="2194560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Fractional Chief Product Officer, Base Reality Group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2697480"/>
            <a:ext cx="58521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Thirty years in the operator's seat, from internet infrastructure to surgical robotics. I run the product function inside companies as a fractional CPO. Plan to Market is that same commercial process, opened to five founders at once.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858000" y="1691640"/>
            <a:ext cx="4690872" cy="749808"/>
          </a:xfrm>
          <a:prstGeom prst="roundRect">
            <a:avLst>
              <a:gd name="adj" fmla="val 9756"/>
            </a:avLst>
          </a:prstGeom>
          <a:solidFill>
            <a:srgbClr val="F5F0EB"/>
          </a:solidFill>
          <a:ln/>
        </p:spPr>
      </p:sp>
      <p:sp>
        <p:nvSpPr>
          <p:cNvPr id="8" name="Text 6"/>
          <p:cNvSpPr/>
          <p:nvPr/>
        </p:nvSpPr>
        <p:spPr>
          <a:xfrm>
            <a:off x="7114032" y="1691640"/>
            <a:ext cx="1234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40+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366760" y="1691640"/>
            <a:ext cx="3017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taken to market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858000" y="2560320"/>
            <a:ext cx="4690872" cy="749808"/>
          </a:xfrm>
          <a:prstGeom prst="roundRect">
            <a:avLst>
              <a:gd name="adj" fmla="val 9756"/>
            </a:avLst>
          </a:prstGeom>
          <a:solidFill>
            <a:srgbClr val="F5F0EB"/>
          </a:solidFill>
          <a:ln/>
        </p:spPr>
      </p:sp>
      <p:sp>
        <p:nvSpPr>
          <p:cNvPr id="11" name="Text 9"/>
          <p:cNvSpPr/>
          <p:nvPr/>
        </p:nvSpPr>
        <p:spPr>
          <a:xfrm>
            <a:off x="7114032" y="2560320"/>
            <a:ext cx="1234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8366760" y="2560320"/>
            <a:ext cx="3017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years as CTO, CPO and co-founder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858000" y="3429000"/>
            <a:ext cx="4690872" cy="749808"/>
          </a:xfrm>
          <a:prstGeom prst="roundRect">
            <a:avLst>
              <a:gd name="adj" fmla="val 9756"/>
            </a:avLst>
          </a:prstGeom>
          <a:solidFill>
            <a:srgbClr val="F5F0EB"/>
          </a:solidFill>
          <a:ln/>
        </p:spPr>
      </p:sp>
      <p:sp>
        <p:nvSpPr>
          <p:cNvPr id="14" name="Text 12"/>
          <p:cNvSpPr/>
          <p:nvPr/>
        </p:nvSpPr>
        <p:spPr>
          <a:xfrm>
            <a:off x="7114032" y="3429000"/>
            <a:ext cx="1234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366760" y="3429000"/>
            <a:ext cx="3017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FDA De Novo clearance, on the Galen surgical robot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858000" y="4297680"/>
            <a:ext cx="4690872" cy="749808"/>
          </a:xfrm>
          <a:prstGeom prst="roundRect">
            <a:avLst>
              <a:gd name="adj" fmla="val 9756"/>
            </a:avLst>
          </a:prstGeom>
          <a:solidFill>
            <a:srgbClr val="F5F0EB"/>
          </a:solidFill>
          <a:ln/>
        </p:spPr>
      </p:sp>
      <p:sp>
        <p:nvSpPr>
          <p:cNvPr id="17" name="Text 15"/>
          <p:cNvSpPr/>
          <p:nvPr/>
        </p:nvSpPr>
        <p:spPr>
          <a:xfrm>
            <a:off x="7114032" y="4297680"/>
            <a:ext cx="1234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$25M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366760" y="4297680"/>
            <a:ext cx="3017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round raised at the company I co-founded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0080" y="4572000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PI on five NIH grants; managed a 35-patent portfolio.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40080" y="6382512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baserealitygroup.com/plan-to-market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Base Reality Group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to Market: The Commercialization Cohort</dc:title>
  <dc:subject>PptxGenJS Presentation</dc:subject>
  <dc:creator>Dave Saunders</dc:creator>
  <cp:lastModifiedBy>Dave Saunders</cp:lastModifiedBy>
  <cp:revision>1</cp:revision>
  <dcterms:created xsi:type="dcterms:W3CDTF">2026-08-18T19:01:58Z</dcterms:created>
  <dcterms:modified xsi:type="dcterms:W3CDTF">2026-08-18T19:01:58Z</dcterms:modified>
</cp:coreProperties>
</file>